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BM Plex Sans Bold" charset="1" panose="020B0803050203000203"/>
      <p:regular r:id="rId17"/>
    </p:embeddedFont>
    <p:embeddedFont>
      <p:font typeface="Glacial Indifference" charset="1" panose="00000000000000000000"/>
      <p:regular r:id="rId18"/>
    </p:embeddedFont>
    <p:embeddedFont>
      <p:font typeface="IBM Plex Sans" charset="1" panose="020B0503050203000203"/>
      <p:regular r:id="rId19"/>
    </p:embeddedFont>
    <p:embeddedFont>
      <p:font typeface="IBM Plex Serif" charset="1" panose="0206050305040600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6.xml" Type="http://schemas.openxmlformats.org/officeDocument/2006/relationships/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651" y="3412061"/>
            <a:ext cx="15450936" cy="5213754"/>
            <a:chOff x="0" y="0"/>
            <a:chExt cx="20601249" cy="69516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226165"/>
              <a:ext cx="20601249" cy="1725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BY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z-index-999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8092"/>
              <a:ext cx="20601249" cy="459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HR Buddy:AI-Powered HR Assistant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827211">
            <a:off x="14295600" y="-200552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4054582" cy="1555946"/>
          </a:xfrm>
          <a:custGeom>
            <a:avLst/>
            <a:gdLst/>
            <a:ahLst/>
            <a:cxnLst/>
            <a:rect r="r" b="b" t="t" l="l"/>
            <a:pathLst>
              <a:path h="1555946" w="4054582">
                <a:moveTo>
                  <a:pt x="0" y="0"/>
                </a:moveTo>
                <a:lnTo>
                  <a:pt x="4054582" y="0"/>
                </a:lnTo>
                <a:lnTo>
                  <a:pt x="4054582" y="1555946"/>
                </a:lnTo>
                <a:lnTo>
                  <a:pt x="0" y="155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1993" y="-630084"/>
            <a:ext cx="3317567" cy="3317567"/>
          </a:xfrm>
          <a:custGeom>
            <a:avLst/>
            <a:gdLst/>
            <a:ahLst/>
            <a:cxnLst/>
            <a:rect r="r" b="b" t="t" l="l"/>
            <a:pathLst>
              <a:path h="3317567" w="3317567">
                <a:moveTo>
                  <a:pt x="0" y="0"/>
                </a:moveTo>
                <a:lnTo>
                  <a:pt x="3317567" y="0"/>
                </a:lnTo>
                <a:lnTo>
                  <a:pt x="3317567" y="3317568"/>
                </a:lnTo>
                <a:lnTo>
                  <a:pt x="0" y="331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68137" y="576809"/>
            <a:ext cx="1958273" cy="979137"/>
          </a:xfrm>
          <a:custGeom>
            <a:avLst/>
            <a:gdLst/>
            <a:ahLst/>
            <a:cxnLst/>
            <a:rect r="r" b="b" t="t" l="l"/>
            <a:pathLst>
              <a:path h="979137" w="1958273">
                <a:moveTo>
                  <a:pt x="0" y="0"/>
                </a:moveTo>
                <a:lnTo>
                  <a:pt x="1958274" y="0"/>
                </a:lnTo>
                <a:lnTo>
                  <a:pt x="1958274" y="979137"/>
                </a:lnTo>
                <a:lnTo>
                  <a:pt x="0" y="979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77897" y="-3377064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40228" y="1979733"/>
            <a:ext cx="8174185" cy="4445768"/>
          </a:xfrm>
          <a:custGeom>
            <a:avLst/>
            <a:gdLst/>
            <a:ahLst/>
            <a:cxnLst/>
            <a:rect r="r" b="b" t="t" l="l"/>
            <a:pathLst>
              <a:path h="4445768" w="8174185">
                <a:moveTo>
                  <a:pt x="0" y="0"/>
                </a:moveTo>
                <a:lnTo>
                  <a:pt x="8174185" y="0"/>
                </a:lnTo>
                <a:lnTo>
                  <a:pt x="8174185" y="4445767"/>
                </a:lnTo>
                <a:lnTo>
                  <a:pt x="0" y="4445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09" t="-27101" r="-228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062" y="6844109"/>
            <a:ext cx="663058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Benefits of the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49619"/>
            <a:ext cx="7963294" cy="822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3"/>
              </a:lnSpc>
            </a:pPr>
            <a:r>
              <a:rPr lang="en-US" sz="3387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Social</a:t>
            </a:r>
            <a:r>
              <a:rPr lang="en-US" sz="33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Improved accessibility for employees, transparent communication, higher trust in HR processes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403"/>
              </a:lnSpc>
            </a:pPr>
            <a:r>
              <a:rPr lang="en-US" sz="3387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Economic</a:t>
            </a:r>
            <a:r>
              <a:rPr lang="en-US" sz="33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Reduction in HR operational costs, improved productivity, faster turnaround in HR services</a:t>
            </a:r>
          </a:p>
          <a:p>
            <a:pPr algn="l">
              <a:lnSpc>
                <a:spcPts val="4403"/>
              </a:lnSpc>
            </a:pPr>
          </a:p>
          <a:p>
            <a:pPr algn="l">
              <a:lnSpc>
                <a:spcPts val="4403"/>
              </a:lnSpc>
            </a:pPr>
            <a:r>
              <a:rPr lang="en-US" sz="3387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Organizational </a:t>
            </a:r>
            <a:r>
              <a:rPr lang="en-US" sz="33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Efficient onboarding &amp; exits, reduced SLA breaches, scalable HR operations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403"/>
              </a:lnSpc>
              <a:spcBef>
                <a:spcPct val="0"/>
              </a:spcBef>
            </a:pPr>
            <a:r>
              <a:rPr lang="en-US" b="true" sz="3387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Environmental (Indirect)</a:t>
            </a:r>
            <a:r>
              <a:rPr lang="en-US" sz="33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Less paperwork through digital workflows, reduced waste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28155">
            <a:off x="-9930783" y="6212939"/>
            <a:ext cx="17637133" cy="15424474"/>
          </a:xfrm>
          <a:custGeom>
            <a:avLst/>
            <a:gdLst/>
            <a:ahLst/>
            <a:cxnLst/>
            <a:rect r="r" b="b" t="t" l="l"/>
            <a:pathLst>
              <a:path h="15424474" w="17637133">
                <a:moveTo>
                  <a:pt x="0" y="0"/>
                </a:moveTo>
                <a:lnTo>
                  <a:pt x="17637133" y="0"/>
                </a:lnTo>
                <a:lnTo>
                  <a:pt x="17637133" y="15424474"/>
                </a:lnTo>
                <a:lnTo>
                  <a:pt x="0" y="15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91015" y="1028700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Strategic</a:t>
            </a:r>
            <a:r>
              <a:rPr lang="en-US" b="true" sz="8500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Plan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53524"/>
            <a:ext cx="16974145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1. On AI in Human Res</a:t>
            </a:r>
            <a:r>
              <a:rPr lang="en-US" b="true" sz="27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ource Management (HRM)</a:t>
            </a:r>
          </a:p>
          <a:p>
            <a:pPr algn="l"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Olan et al. (2024) provide a comprehensive review of how AI technologies are reshaping HR.</a:t>
            </a:r>
          </a:p>
          <a:p>
            <a:pPr algn="l"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cover recruitment, employee engagement, training, and performance evaluation.</a:t>
            </a:r>
          </a:p>
          <a:p>
            <a:pPr algn="l"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paper also sets a research agenda, highlighting gaps and future directions in AI-HRM.</a:t>
            </a:r>
          </a:p>
          <a:p>
            <a:pPr algn="l"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useful? It gives you a strong theoretical foundation to show how AI fits into the HR domain overall.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42736" y="6132275"/>
            <a:ext cx="17259300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2. On AI-Powered Chatbots &amp; Conversational UI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Casadei et al. (2023) f</a:t>
            </a: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ocus on chatbots used in Robotic Process Automation (RPA).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examine how employees perceive trust, usability, and satisfaction when interacting with conversational interfaces.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useful? Supports the chatbot UI feature of your prototype, showing real-world benefits and user acceptance challenges.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76551" y="1154046"/>
            <a:ext cx="9534897" cy="117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0"/>
              </a:lnSpc>
              <a:spcBef>
                <a:spcPct val="0"/>
              </a:spcBef>
            </a:pPr>
            <a:r>
              <a:rPr lang="en-US" b="true" sz="692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Rese</a:t>
            </a:r>
            <a:r>
              <a:rPr lang="en-US" b="true" sz="692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arch &amp; References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54649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-5131284" y="6199740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2" action="ppaction://hlinksldjump"/>
              </a:rPr>
              <a:t>SWOT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5683" y="4580971"/>
            <a:ext cx="7365881" cy="164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338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AASIF KHAN A (24MIS1075)</a:t>
            </a:r>
          </a:p>
          <a:p>
            <a:pPr algn="l">
              <a:lnSpc>
                <a:spcPts val="4395"/>
              </a:lnSpc>
            </a:pPr>
            <a:r>
              <a:rPr lang="en-US" sz="338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HARINAATH B(24MIS1084)</a:t>
            </a:r>
          </a:p>
          <a:p>
            <a:pPr algn="l">
              <a:lnSpc>
                <a:spcPts val="4395"/>
              </a:lnSpc>
            </a:pPr>
            <a:r>
              <a:rPr lang="en-US" sz="338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NIRMAL P(24MIS1025)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5683" y="3284538"/>
            <a:ext cx="5573613" cy="101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6"/>
              </a:lnSpc>
              <a:spcBef>
                <a:spcPct val="0"/>
              </a:spcBef>
            </a:pPr>
            <a:r>
              <a:rPr lang="en-US" sz="62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22757">
            <a:off x="-979925" y="7645410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7"/>
                </a:lnTo>
                <a:lnTo>
                  <a:pt x="0" y="606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7211">
            <a:off x="14295600" y="-200552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827211">
            <a:off x="13662733" y="-54680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7"/>
                </a:lnTo>
                <a:lnTo>
                  <a:pt x="0" y="606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347086"/>
            <a:ext cx="4484250" cy="207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1"/>
              </a:lnSpc>
              <a:spcBef>
                <a:spcPct val="0"/>
              </a:spcBef>
            </a:pPr>
            <a:r>
              <a:rPr lang="en-US" sz="681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IDEA/ SOLUTION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1028700"/>
            <a:ext cx="8593844" cy="3041894"/>
            <a:chOff x="0" y="0"/>
            <a:chExt cx="11458459" cy="40558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91266"/>
              <a:ext cx="11458459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</a:p>
            <a:p>
              <a:pPr algn="l">
                <a:lnSpc>
                  <a:spcPts val="2730"/>
                </a:lnSpc>
              </a:pPr>
            </a:p>
            <a:p>
              <a:pPr algn="l" marL="0" indent="0" lvl="1">
                <a:lnSpc>
                  <a:spcPts val="273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28641"/>
              <a:ext cx="11458459" cy="2419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Conversational AI-powered self-service portal for quick HR query resolution.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2778247"/>
            <a:ext cx="8593844" cy="2384702"/>
            <a:chOff x="0" y="0"/>
            <a:chExt cx="11458459" cy="31796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729388"/>
              <a:ext cx="1145845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3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641"/>
              <a:ext cx="11458459" cy="2419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Automated leave management with rule-based approval and balance validation.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4184890"/>
            <a:ext cx="859384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Onboa</a:t>
            </a:r>
            <a:r>
              <a:rPr lang="en-US" b="true" sz="28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rding &amp; asset issuance workflows streamlined through automation.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839310"/>
            <a:ext cx="859384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Integrated SSO &amp; HRIS connectivity for secure and unified employee access.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880286"/>
            <a:ext cx="8593844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Pol</a:t>
            </a:r>
            <a:r>
              <a:rPr lang="en-US" b="true" sz="28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icy knowledge base integration enabling instant, reliable policy-related answers.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66294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318675" y="3779829"/>
            <a:ext cx="1082132" cy="108213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649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2824" y="3779829"/>
            <a:ext cx="1082132" cy="1082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649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12140969" y="3133185"/>
            <a:ext cx="5651731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3269865" y="3779829"/>
            <a:ext cx="1082132" cy="108213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6499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495592" y="3939715"/>
            <a:ext cx="630679" cy="762359"/>
          </a:xfrm>
          <a:custGeom>
            <a:avLst/>
            <a:gdLst/>
            <a:ahLst/>
            <a:cxnLst/>
            <a:rect r="r" b="b" t="t" l="l"/>
            <a:pathLst>
              <a:path h="762359" w="630679">
                <a:moveTo>
                  <a:pt x="0" y="0"/>
                </a:moveTo>
                <a:lnTo>
                  <a:pt x="630679" y="0"/>
                </a:lnTo>
                <a:lnTo>
                  <a:pt x="630679" y="762360"/>
                </a:lnTo>
                <a:lnTo>
                  <a:pt x="0" y="762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68717" y="5143500"/>
            <a:ext cx="4689183" cy="3933856"/>
            <a:chOff x="0" y="0"/>
            <a:chExt cx="6252244" cy="524514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252244" cy="4248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AI-driven conversational interface ensures employees get instant, accurate responses without waiting for HR intervention.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713097"/>
              <a:ext cx="625224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60307" y="350961"/>
            <a:ext cx="1288099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RESOLUTION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792752" y="5108714"/>
            <a:ext cx="4702496" cy="3476656"/>
            <a:chOff x="0" y="0"/>
            <a:chExt cx="6269995" cy="463554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6269995" cy="3638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Automated lifecycle workflows eliminate delays in leave approvals and onboarding, reducing SLA breaches significantly.</a:t>
              </a:r>
            </a:p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103497"/>
              <a:ext cx="626999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92025" y="5337314"/>
            <a:ext cx="5400675" cy="3019456"/>
            <a:chOff x="0" y="0"/>
            <a:chExt cx="7200900" cy="402594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7200900" cy="3029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Centralized policy knowledge base provides quick, reliable access to HR policies, boosting employee satisfaction.</a:t>
              </a:r>
            </a:p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493897"/>
              <a:ext cx="720090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2474" y="568285"/>
            <a:ext cx="10262585" cy="4330926"/>
            <a:chOff x="0" y="0"/>
            <a:chExt cx="13683447" cy="57745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15"/>
              <a:ext cx="13683447" cy="4658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88"/>
                </a:lnSpc>
              </a:pPr>
              <a:r>
                <a:rPr lang="en-US" sz="765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Unique Value Propositions (UVP):</a:t>
              </a:r>
            </a:p>
            <a:p>
              <a:pPr algn="ctr" marL="0" indent="0" lvl="0">
                <a:lnSpc>
                  <a:spcPts val="9188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87"/>
              <a:ext cx="13683447" cy="577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57953" y="-3898808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156495"/>
            <a:ext cx="16940708" cy="198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2862" indent="-436431" lvl="1">
              <a:lnSpc>
                <a:spcPts val="5255"/>
              </a:lnSpc>
              <a:buFont typeface="Arial"/>
              <a:buChar char="•"/>
            </a:pPr>
            <a:r>
              <a:rPr lang="en-US" sz="404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AI-powered Conversational Support for instant and seamless HR query resolution.</a:t>
            </a:r>
          </a:p>
          <a:p>
            <a:pPr algn="ctr">
              <a:lnSpc>
                <a:spcPts val="525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647319"/>
            <a:ext cx="16766182" cy="132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2237" indent="-436118" lvl="1">
              <a:lnSpc>
                <a:spcPts val="5252"/>
              </a:lnSpc>
              <a:buFont typeface="Arial"/>
              <a:buChar char="•"/>
            </a:pPr>
            <a:r>
              <a:rPr lang="en-US" sz="40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Lifecycle Workflows reduce manual intervention and approval delays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929511"/>
            <a:ext cx="17824626" cy="132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2237" indent="-436118" lvl="1">
              <a:lnSpc>
                <a:spcPts val="5252"/>
              </a:lnSpc>
              <a:buFont typeface="Arial"/>
              <a:buChar char="•"/>
            </a:pPr>
            <a:r>
              <a:rPr lang="en-US" sz="40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Single Sign-On (SSO) Integration ensures secure, unified employee access.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7429500"/>
            <a:ext cx="18280590" cy="132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2237" indent="-436118" lvl="1">
              <a:lnSpc>
                <a:spcPts val="5252"/>
              </a:lnSpc>
              <a:buFont typeface="Arial"/>
              <a:buChar char="•"/>
            </a:pPr>
            <a:r>
              <a:rPr lang="en-US" sz="40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Static Data Simulation enables workflow automation without live system dependency.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711692"/>
            <a:ext cx="17707854" cy="132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2237" indent="-436118" lvl="1">
              <a:lnSpc>
                <a:spcPts val="5252"/>
              </a:lnSpc>
              <a:buFont typeface="Arial"/>
              <a:buChar char="•"/>
            </a:pPr>
            <a:r>
              <a:rPr lang="en-US" sz="404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Centralized Policy Knowledge Base enhances employee satisfaction with quick answers.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3085" y="-3742320"/>
            <a:ext cx="13055029" cy="9542040"/>
          </a:xfrm>
          <a:custGeom>
            <a:avLst/>
            <a:gdLst/>
            <a:ahLst/>
            <a:cxnLst/>
            <a:rect r="r" b="b" t="t" l="l"/>
            <a:pathLst>
              <a:path h="9542040" w="13055029">
                <a:moveTo>
                  <a:pt x="0" y="0"/>
                </a:moveTo>
                <a:lnTo>
                  <a:pt x="13055029" y="0"/>
                </a:lnTo>
                <a:lnTo>
                  <a:pt x="13055029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27515" y="7073210"/>
            <a:ext cx="13055029" cy="9542040"/>
          </a:xfrm>
          <a:custGeom>
            <a:avLst/>
            <a:gdLst/>
            <a:ahLst/>
            <a:cxnLst/>
            <a:rect r="r" b="b" t="t" l="l"/>
            <a:pathLst>
              <a:path h="9542040" w="13055029">
                <a:moveTo>
                  <a:pt x="0" y="0"/>
                </a:moveTo>
                <a:lnTo>
                  <a:pt x="13055030" y="0"/>
                </a:lnTo>
                <a:lnTo>
                  <a:pt x="13055030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17088"/>
          <a:ext cx="14364282" cy="5060465"/>
        </p:xfrm>
        <a:graphic>
          <a:graphicData uri="http://schemas.openxmlformats.org/drawingml/2006/table">
            <a:tbl>
              <a:tblPr/>
              <a:tblGrid>
                <a:gridCol w="2872856"/>
                <a:gridCol w="2872856"/>
                <a:gridCol w="2872856"/>
                <a:gridCol w="2872856"/>
                <a:gridCol w="2872856"/>
              </a:tblGrid>
              <a:tr h="15464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5140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67361" y="3681067"/>
            <a:ext cx="243528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orithm Development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50677" y="3681067"/>
            <a:ext cx="280551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gration &amp; Security: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45167" y="3681067"/>
            <a:ext cx="280551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pplication Development: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70746" y="3681067"/>
            <a:ext cx="280551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orkflow Automation: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476255" y="3681067"/>
            <a:ext cx="280551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oud &amp; Database Services: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82248" y="5114925"/>
            <a:ext cx="2805510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ural Language Processing (NLP) with Dialogflow / Rasa / OpenAI API for building the conversational AI interface.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945167" y="5165725"/>
            <a:ext cx="2805510" cy="40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React.js (fr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ontend) and Node.js/Express.js (backend) for creating the self-service HR portal with smooth UI/UX.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50677" y="5165725"/>
            <a:ext cx="2805510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SSO &amp; HRIS API integrati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(Workday, HRNet, Paylocity) ensuring secure access and centralized data flow.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0746" y="5165725"/>
            <a:ext cx="2805510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Static data–driven automation f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 leave approval and asset issuance to demonstrate lifecycle management.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19457" y="5045784"/>
            <a:ext cx="2873524" cy="334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/ PostgreSQL f</a:t>
            </a:r>
            <a:r>
              <a:rPr lang="en-US" sz="2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 structured employee data storage and REST APIs for scalable, high-performance communication.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49368" y="1831100"/>
            <a:ext cx="11729642" cy="12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3"/>
              </a:lnSpc>
              <a:spcBef>
                <a:spcPct val="0"/>
              </a:spcBef>
            </a:pPr>
            <a:r>
              <a:rPr lang="en-US" sz="757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Technical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98132">
            <a:off x="13519018" y="4203452"/>
            <a:ext cx="21665073" cy="7337002"/>
          </a:xfrm>
          <a:custGeom>
            <a:avLst/>
            <a:gdLst/>
            <a:ahLst/>
            <a:cxnLst/>
            <a:rect r="r" b="b" t="t" l="l"/>
            <a:pathLst>
              <a:path h="7337002" w="21665073">
                <a:moveTo>
                  <a:pt x="21665073" y="4859807"/>
                </a:moveTo>
                <a:lnTo>
                  <a:pt x="570707" y="7337002"/>
                </a:lnTo>
                <a:lnTo>
                  <a:pt x="0" y="2477195"/>
                </a:lnTo>
                <a:lnTo>
                  <a:pt x="21094367" y="0"/>
                </a:lnTo>
                <a:lnTo>
                  <a:pt x="21665073" y="48598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74" t="-214022" r="-35954" b="-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4144" y="442913"/>
            <a:ext cx="1159048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 Flow Architecture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514350" y="7813382"/>
            <a:ext cx="461328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</a:t>
            </a: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oduct Status</a:t>
            </a:r>
            <a:r>
              <a:rPr lang="en-US" sz="31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952" y="8536814"/>
            <a:ext cx="12703194" cy="141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r>
              <a:rPr lang="en-US" sz="2934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30% of the product has been successfully built, with c</a:t>
            </a:r>
            <a:r>
              <a:rPr lang="en-US" sz="2934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ore modules for conversational AI and workflow automation in place. Integration and testing phases are scheduled for upcoming iterations.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48757" y="1604962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5056901" cy="4576496"/>
          </a:xfrm>
          <a:custGeom>
            <a:avLst/>
            <a:gdLst/>
            <a:ahLst/>
            <a:cxnLst/>
            <a:rect r="r" b="b" t="t" l="l"/>
            <a:pathLst>
              <a:path h="4576496" w="5056901">
                <a:moveTo>
                  <a:pt x="0" y="0"/>
                </a:moveTo>
                <a:lnTo>
                  <a:pt x="5056901" y="0"/>
                </a:lnTo>
                <a:lnTo>
                  <a:pt x="5056901" y="4576496"/>
                </a:lnTo>
                <a:lnTo>
                  <a:pt x="0" y="457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55336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Feasibility &amp; Viability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96214" y="233956"/>
            <a:ext cx="429141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Analysis </a:t>
            </a: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of Feasibility: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96214" y="813270"/>
            <a:ext cx="9405730" cy="298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b="true" sz="3098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Technical</a:t>
            </a:r>
            <a:r>
              <a:rPr lang="en-US" sz="309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NLP + AI Chatb</a:t>
            </a:r>
            <a:r>
              <a:rPr lang="en-US" sz="309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ots + HRIS API integration.</a:t>
            </a:r>
          </a:p>
          <a:p>
            <a:pPr algn="l">
              <a:lnSpc>
                <a:spcPts val="4028"/>
              </a:lnSpc>
            </a:pPr>
            <a:r>
              <a:rPr lang="en-US" b="true" sz="3098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Financial</a:t>
            </a:r>
            <a:r>
              <a:rPr lang="en-US" sz="309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Cost-effective, improves ROI</a:t>
            </a:r>
          </a:p>
          <a:p>
            <a:pPr algn="l">
              <a:lnSpc>
                <a:spcPts val="4028"/>
              </a:lnSpc>
            </a:pPr>
            <a:r>
              <a:rPr lang="en-US" b="true" sz="3098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Market</a:t>
            </a:r>
            <a:r>
              <a:rPr lang="en-US" sz="309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High demand for HR automation</a:t>
            </a:r>
          </a:p>
          <a:p>
            <a:pPr algn="l">
              <a:lnSpc>
                <a:spcPts val="4028"/>
              </a:lnSpc>
            </a:pPr>
            <a:r>
              <a:rPr lang="en-US" b="true" sz="3098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Operational</a:t>
            </a:r>
            <a:r>
              <a:rPr lang="en-US" sz="309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24/7 support, scalable, reduces workload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96214" y="3698644"/>
            <a:ext cx="375543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Ch</a:t>
            </a: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allenges &amp; Risks: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96214" y="4308036"/>
            <a:ext cx="8172621" cy="334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Technical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Data sec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urity, system integration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Financial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High initial cost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Market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Adoption &amp; trust issues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Operational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Staff resistance, uptime dependency</a:t>
            </a:r>
          </a:p>
          <a:p>
            <a:pPr algn="l">
              <a:lnSpc>
                <a:spcPts val="3250"/>
              </a:lnSpc>
              <a:spcBef>
                <a:spcPct val="0"/>
              </a:spcBef>
            </a:pPr>
          </a:p>
          <a:p>
            <a:pPr algn="l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96214" y="7642154"/>
            <a:ext cx="8699401" cy="252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Meth</a:t>
            </a: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ods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Encryption, role-based access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Principle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Agile, iterative model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Strategies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Training + phased rollout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Algorithms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NLP, sentiment analysis, predictive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93378" y="7112196"/>
            <a:ext cx="510570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  St</a:t>
            </a:r>
            <a:r>
              <a:rPr lang="en-US" b="true" sz="3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rategies to Overcome: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>
            <a:off x="7962901" y="3600450"/>
            <a:ext cx="1032509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962901" y="7067954"/>
            <a:ext cx="10325099" cy="823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7943851" y="0"/>
            <a:ext cx="0" cy="104368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7962901" y="0"/>
            <a:ext cx="1032509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943851" y="10212634"/>
            <a:ext cx="103250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2122" y="-1599214"/>
            <a:ext cx="13770229" cy="10740778"/>
          </a:xfrm>
          <a:custGeom>
            <a:avLst/>
            <a:gdLst/>
            <a:ahLst/>
            <a:cxnLst/>
            <a:rect r="r" b="b" t="t" l="l"/>
            <a:pathLst>
              <a:path h="10740778" w="13770229">
                <a:moveTo>
                  <a:pt x="0" y="0"/>
                </a:moveTo>
                <a:lnTo>
                  <a:pt x="13770228" y="0"/>
                </a:lnTo>
                <a:lnTo>
                  <a:pt x="13770228" y="10740778"/>
                </a:lnTo>
                <a:lnTo>
                  <a:pt x="0" y="1074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220" y="1996850"/>
            <a:ext cx="6365785" cy="3548651"/>
          </a:xfrm>
          <a:custGeom>
            <a:avLst/>
            <a:gdLst/>
            <a:ahLst/>
            <a:cxnLst/>
            <a:rect r="r" b="b" t="t" l="l"/>
            <a:pathLst>
              <a:path h="3548651" w="6365785">
                <a:moveTo>
                  <a:pt x="0" y="0"/>
                </a:moveTo>
                <a:lnTo>
                  <a:pt x="6365785" y="0"/>
                </a:lnTo>
                <a:lnTo>
                  <a:pt x="6365785" y="3548651"/>
                </a:lnTo>
                <a:lnTo>
                  <a:pt x="0" y="354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25" t="-32409" r="-16776" b="-26933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7083005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251998" y="121285"/>
            <a:ext cx="6589514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Potential impact on the target audience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90134" y="916305"/>
            <a:ext cx="9569166" cy="841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Positive </a:t>
            </a:r>
          </a:p>
          <a:p>
            <a:pPr algn="ctr">
              <a:lnSpc>
                <a:spcPts val="3639"/>
              </a:lnSpc>
            </a:pP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Reduced dependency on HR staff for routine tasks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Improved employee satisfaction &amp; engagement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Better compliance with policies &amp; processes</a:t>
            </a:r>
          </a:p>
          <a:p>
            <a:pPr algn="ctr">
              <a:lnSpc>
                <a:spcPts val="3250"/>
              </a:lnSpc>
            </a:pPr>
          </a:p>
          <a:p>
            <a:pPr algn="ctr">
              <a:lnSpc>
                <a:spcPts val="3899"/>
              </a:lnSpc>
            </a:pPr>
            <a:r>
              <a:rPr lang="en-US" sz="29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Negative </a:t>
            </a:r>
          </a:p>
          <a:p>
            <a:pPr algn="ctr">
              <a:lnSpc>
                <a:spcPts val="3250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Initial cost of AI implementation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security &amp; privacy concerns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 for change management &amp; training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46116" y="6550425"/>
            <a:ext cx="4031597" cy="28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3"/>
              </a:lnSpc>
            </a:pPr>
            <a:r>
              <a:rPr lang="en-US" sz="4441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IMPACT</a:t>
            </a:r>
          </a:p>
          <a:p>
            <a:pPr algn="ctr">
              <a:lnSpc>
                <a:spcPts val="5773"/>
              </a:lnSpc>
              <a:spcBef>
                <a:spcPct val="0"/>
              </a:spcBef>
            </a:pPr>
            <a:r>
              <a:rPr lang="en-US" b="true" sz="444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AND </a:t>
            </a:r>
          </a:p>
          <a:p>
            <a:pPr algn="ctr">
              <a:lnSpc>
                <a:spcPts val="5773"/>
              </a:lnSpc>
              <a:spcBef>
                <a:spcPct val="0"/>
              </a:spcBef>
            </a:pPr>
            <a:r>
              <a:rPr lang="en-US" b="true" sz="444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BENEFITS</a:t>
            </a:r>
          </a:p>
          <a:p>
            <a:pPr algn="ctr">
              <a:lnSpc>
                <a:spcPts val="5253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514350" y="0"/>
            <a:ext cx="3526824" cy="1543050"/>
            <a:chOff x="0" y="0"/>
            <a:chExt cx="92887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8876" cy="406400"/>
            </a:xfrm>
            <a:custGeom>
              <a:avLst/>
              <a:gdLst/>
              <a:ahLst/>
              <a:cxnLst/>
              <a:rect r="r" b="b" t="t" l="l"/>
              <a:pathLst>
                <a:path h="406400" w="928876">
                  <a:moveTo>
                    <a:pt x="9288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928876" y="406400"/>
                  </a:lnTo>
                  <a:lnTo>
                    <a:pt x="827276" y="203200"/>
                  </a:lnTo>
                  <a:lnTo>
                    <a:pt x="928876" y="0"/>
                  </a:lnTo>
                  <a:close/>
                </a:path>
              </a:pathLst>
            </a:custGeom>
            <a:solidFill>
              <a:srgbClr val="8E98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8900" y="-28575"/>
              <a:ext cx="75107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DAGxVMe6UKo</dc:identifier>
  <dcterms:modified xsi:type="dcterms:W3CDTF">2011-08-01T06:04:30Z</dcterms:modified>
  <cp:revision>1</cp:revision>
  <dc:title>J</dc:title>
</cp:coreProperties>
</file>